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4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006666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54868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6666"/>
                </a:solidFill>
              </a:rPr>
              <a:t>Сланцевская городская прокуратура</a:t>
            </a:r>
            <a:endParaRPr lang="ru-RU" sz="3000" b="1" dirty="0">
              <a:solidFill>
                <a:srgbClr val="0066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420888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ПРОТИВОДЕЙСТВИЕ КОРРУПЦИИ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62373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2018 год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564904"/>
            <a:ext cx="85689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rgbClr val="FF0000"/>
                </a:solidFill>
                <a:latin typeface="+mj-lt"/>
              </a:rPr>
              <a:t>               </a:t>
            </a:r>
            <a:r>
              <a:rPr lang="ru-RU" sz="1900" b="1" dirty="0" smtClean="0">
                <a:solidFill>
                  <a:srgbClr val="FF0000"/>
                </a:solidFill>
                <a:latin typeface="+mj-lt"/>
              </a:rPr>
              <a:t>Коррупция</a:t>
            </a:r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  (от лат. corruptio «подкуп, продажность; порча, разложение; растление») -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а также совершение указанных деяний от имени или в интересах юридического лица.</a:t>
            </a:r>
            <a:endParaRPr lang="ru-RU" sz="1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58924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Ст. 1 Федерального закона Российской Федерации от 25.12.2008          № 273-ФЗ «О противодействии коррупции» 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268760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Что такое коррупция?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4896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Формы коррупции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39604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Взяточничество (дача / получение)</a:t>
            </a:r>
          </a:p>
          <a:p>
            <a:pPr>
              <a:buClr>
                <a:srgbClr val="FF0000"/>
              </a:buClr>
            </a:pPr>
            <a:endParaRPr lang="ru-RU" sz="13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Подкуп;</a:t>
            </a:r>
          </a:p>
          <a:p>
            <a:pPr>
              <a:buClr>
                <a:srgbClr val="FF0000"/>
              </a:buClr>
            </a:pPr>
            <a:endParaRPr lang="ru-RU" sz="13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Сокрытие;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672408" cy="404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4008" y="5013176"/>
            <a:ext cx="41044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Мошенничество;</a:t>
            </a:r>
          </a:p>
          <a:p>
            <a:pPr>
              <a:buClr>
                <a:srgbClr val="FF0000"/>
              </a:buClr>
            </a:pPr>
            <a:endParaRPr lang="ru-RU" sz="13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Подлог;</a:t>
            </a:r>
          </a:p>
          <a:p>
            <a:pPr>
              <a:buClr>
                <a:srgbClr val="FF0000"/>
              </a:buClr>
            </a:pPr>
            <a:endParaRPr lang="ru-RU" sz="13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Злоупотребление статусом (полномочиями)</a:t>
            </a:r>
          </a:p>
        </p:txBody>
      </p:sp>
      <p:pic>
        <p:nvPicPr>
          <p:cNvPr id="8" name="Рисунок 7" descr="было что нибу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3384376" cy="3825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-Для меня было что-нибудь?</a:t>
            </a:r>
          </a:p>
          <a:p>
            <a:r>
              <a:rPr lang="ru-RU" sz="1200" b="1" dirty="0" smtClean="0">
                <a:solidFill>
                  <a:srgbClr val="FFFF00"/>
                </a:solidFill>
              </a:rPr>
              <a:t>-Нет, пока только для меня.</a:t>
            </a:r>
            <a:endParaRPr lang="ru-RU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Взятка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принимаемые должностным лицом </a:t>
            </a:r>
            <a:r>
              <a:rPr lang="ru-RU" sz="2000" dirty="0" smtClean="0">
                <a:solidFill>
                  <a:srgbClr val="FF0000"/>
                </a:solidFill>
              </a:rPr>
              <a:t>(взяткополучатель) </a:t>
            </a:r>
            <a:r>
              <a:rPr lang="ru-RU" sz="2000" dirty="0" smtClean="0">
                <a:solidFill>
                  <a:srgbClr val="002060"/>
                </a:solidFill>
              </a:rPr>
              <a:t>материальные ценности (предметы, деньги, услуги, иная имущественная выгода) за действие либо бездействие в интересах </a:t>
            </a:r>
            <a:r>
              <a:rPr lang="ru-RU" sz="2000" dirty="0" smtClean="0">
                <a:solidFill>
                  <a:srgbClr val="FF0000"/>
                </a:solidFill>
              </a:rPr>
              <a:t>взяткодателя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которое это лицо не могло или не должно было совершить в силу своего служебного положения.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620688"/>
            <a:ext cx="4896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ВЗЯТКА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vosklzn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01008"/>
            <a:ext cx="360040" cy="1224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6176" y="3429000"/>
            <a:ext cx="2088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</a:rPr>
              <a:t>Ответственность несут и взяткодатель, и взяткополучатель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изм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01008"/>
            <a:ext cx="4320480" cy="2682879"/>
          </a:xfrm>
          <a:prstGeom prst="rect">
            <a:avLst/>
          </a:prstGeom>
        </p:spPr>
      </p:pic>
      <p:pic>
        <p:nvPicPr>
          <p:cNvPr id="10" name="Рисунок 9" descr="vz_ru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725144"/>
            <a:ext cx="1368152" cy="14775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61926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Уголовная ответственность (Ст. 291 УК РФ)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Дача взятки должностному лицу лично или через посредника (в том числе когда взятка по указанию должностного лица передается иному физическому или юридическому лицу) -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наказывается </a:t>
            </a:r>
            <a:r>
              <a:rPr lang="ru-RU" sz="2000" dirty="0" smtClean="0">
                <a:solidFill>
                  <a:srgbClr val="FF0000"/>
                </a:solidFill>
              </a:rPr>
              <a:t>штрафом в размере до пятисот тысяч рублей</a:t>
            </a:r>
            <a:r>
              <a:rPr lang="ru-RU" sz="2000" dirty="0" smtClean="0">
                <a:solidFill>
                  <a:srgbClr val="002060"/>
                </a:solidFill>
              </a:rPr>
              <a:t>, либо исправительными работами на срок до двух лет с лишением права занимать определенные должности или заниматься определенной деятельностью на срок до трех лет, либо принудительными работами на срок до трех лет, либо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лишением свободы на срок до двух лет со штрафом в размере от пятикратной до десятикратной суммы взятки.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93096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7738747_62326c66e986274e7bcc4f4dfb9669cf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2304256" cy="2304256"/>
          </a:xfrm>
          <a:prstGeom prst="rect">
            <a:avLst/>
          </a:prstGeom>
        </p:spPr>
      </p:pic>
      <p:pic>
        <p:nvPicPr>
          <p:cNvPr id="11" name="Рисунок 10" descr="последне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293096"/>
            <a:ext cx="273630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61926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Последствия коррупции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475252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Расширение теневой экономики;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Нарушение рыночной конкуренции;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Неэффективное использование бюджетных средств;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Потеря доверия к власти, закону;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Смещение целей политики от общенациональных интересов к частным;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Увеличение имущественного неравенства;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Рост преступности;</a:t>
            </a:r>
          </a:p>
          <a:p>
            <a:pPr>
              <a:spcAft>
                <a:spcPts val="11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Падение престижа страны на международной арене.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5"/>
            <a:ext cx="4032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2304256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Борьба с коррупцией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12976"/>
            <a:ext cx="4752528" cy="255454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ПРЕДУПРЕЖДЕНИЕ</a:t>
            </a:r>
            <a:r>
              <a:rPr lang="ru-RU" sz="2000" dirty="0" smtClean="0">
                <a:solidFill>
                  <a:srgbClr val="002060"/>
                </a:solidFill>
              </a:rPr>
              <a:t> (превентивные меры)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повышение уровня правосознания граждан;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популяризация антикоррупционных стандартов поведения, образования и воспитания;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формирование антикоррупционного поведения гражданина.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908720"/>
            <a:ext cx="331236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ПРЕСЕЧЕНИЕ</a:t>
            </a:r>
            <a:r>
              <a:rPr lang="ru-RU" sz="2000" dirty="0" smtClean="0">
                <a:solidFill>
                  <a:srgbClr val="002060"/>
                </a:solidFill>
              </a:rPr>
              <a:t> (преследование за совершение коррупционных правонарушений и наказание виновных)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23728" y="213285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419872" y="1700808"/>
            <a:ext cx="1800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1560" y="5949280"/>
            <a:ext cx="7632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Национальный план противодействия коррупции на 2018 – 2020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ру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708920"/>
            <a:ext cx="331236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 зн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031776" cy="103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556792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Если Вам стали известны факты коррупции, необходимо срочно сообщить Сланцевскую городскую прокуратуру  по адресу: ул. Кирова, д. 7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станов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628800"/>
            <a:ext cx="3168352" cy="3672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287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Андреева Варвара Кирилловна</dc:creator>
  <cp:lastModifiedBy>057AndreevaVK</cp:lastModifiedBy>
  <cp:revision>26</cp:revision>
  <dcterms:created xsi:type="dcterms:W3CDTF">2018-11-27T11:40:25Z</dcterms:created>
  <dcterms:modified xsi:type="dcterms:W3CDTF">2018-12-05T10:05:59Z</dcterms:modified>
</cp:coreProperties>
</file>